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89" r:id="rId1"/>
  </p:sldMasterIdLst>
  <p:handoutMasterIdLst>
    <p:handoutMasterId r:id="rId14"/>
  </p:handoutMasterIdLst>
  <p:sldIdLst>
    <p:sldId id="256" r:id="rId2"/>
    <p:sldId id="259" r:id="rId3"/>
    <p:sldId id="277" r:id="rId4"/>
    <p:sldId id="285" r:id="rId5"/>
    <p:sldId id="288" r:id="rId6"/>
    <p:sldId id="286" r:id="rId7"/>
    <p:sldId id="287" r:id="rId8"/>
    <p:sldId id="273" r:id="rId9"/>
    <p:sldId id="275" r:id="rId10"/>
    <p:sldId id="283" r:id="rId11"/>
    <p:sldId id="290" r:id="rId12"/>
    <p:sldId id="281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Eternal UI" panose="020B0604020202020204" charset="0"/>
      <p:regular r:id="rId19"/>
      <p:bold r:id="rId20"/>
    </p:embeddedFont>
    <p:embeddedFont>
      <p:font typeface="Wingdings 2" panose="05020102010507070707" pitchFamily="18" charset="2"/>
      <p:regular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 showGuides="1">
      <p:cViewPr varScale="1">
        <p:scale>
          <a:sx n="54" d="100"/>
          <a:sy n="54" d="100"/>
        </p:scale>
        <p:origin x="64" y="3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580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645F771-C27D-4F4A-B868-E9790405D1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DCAEF-B3F0-4F17-9A7E-14A34F74CE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49319-263B-4751-88EB-D4B2369B7748}" type="datetimeFigureOut">
              <a:rPr lang="ru-RU" smtClean="0"/>
              <a:t>27.02.2022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B89740-DCA6-4A78-BAB1-2D9E326746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6BEC6-6130-46E8-8048-0A429B90A3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B3C7B-DC0F-465E-B29C-F9A8851D7F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8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png>
</file>

<file path=ppt/media/image13.png>
</file>

<file path=ppt/media/image14.jpg>
</file>

<file path=ppt/media/image2.png>
</file>

<file path=ppt/media/image3.png>
</file>

<file path=ppt/media/image4.jpeg>
</file>

<file path=ppt/media/image5.png>
</file>

<file path=ppt/media/image6.jpg>
</file>

<file path=ppt/media/image7.jp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0046587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6467419"/>
      </p:ext>
    </p:extLst>
  </p:cSld>
  <p:clrMapOvr>
    <a:masterClrMapping/>
  </p:clrMapOvr>
  <p:transition spd="slow">
    <p:cover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5786218"/>
      </p:ext>
    </p:extLst>
  </p:cSld>
  <p:clrMapOvr>
    <a:masterClrMapping/>
  </p:clrMapOvr>
  <p:transition spd="slow">
    <p:cover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6478359"/>
      </p:ext>
    </p:extLst>
  </p:cSld>
  <p:clrMapOvr>
    <a:masterClrMapping/>
  </p:clrMapOvr>
  <p:transition spd="slow">
    <p:cover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88019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6572661"/>
      </p:ext>
    </p:extLst>
  </p:cSld>
  <p:clrMapOvr>
    <a:masterClrMapping/>
  </p:clrMapOvr>
  <p:transition spd="slow">
    <p:cove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4200"/>
          </a:xfrm>
        </p:spPr>
        <p:txBody>
          <a:bodyPr>
            <a:normAutofit/>
          </a:bodyPr>
          <a:lstStyle>
            <a:lvl1pPr marL="342900" indent="-342900">
              <a:buFont typeface="Wingdings 2" panose="05020102010507070707" pitchFamily="18" charset="2"/>
              <a:buChar char=""/>
              <a:defRPr sz="2800"/>
            </a:lvl1pPr>
            <a:lvl2pPr marL="742950" indent="-285750">
              <a:buFont typeface="Wingdings 2" panose="05020102010507070707" pitchFamily="18" charset="2"/>
              <a:buChar char=""/>
              <a:defRPr sz="2400"/>
            </a:lvl2pPr>
            <a:lvl3pPr marL="1143000" indent="-228600">
              <a:buFont typeface="Wingdings 2" panose="05020102010507070707" pitchFamily="18" charset="2"/>
              <a:buChar char=""/>
              <a:defRPr sz="2000"/>
            </a:lvl3pPr>
            <a:lvl4pPr marL="1600200" indent="-228600">
              <a:buFont typeface="Wingdings 2" panose="05020102010507070707" pitchFamily="18" charset="2"/>
              <a:buChar char=""/>
              <a:defRPr sz="1800"/>
            </a:lvl4pPr>
            <a:lvl5pPr marL="2057400" indent="-228600">
              <a:buFont typeface="Wingdings 2" panose="05020102010507070707" pitchFamily="18" charset="2"/>
              <a:buChar char="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C86E46F0-1F13-4D51-83DC-EDF64C6B2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0383804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536802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725148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7116417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916220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48636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044032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1453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9B482E8-6E0E-1B4F-B1FD-C69DB9E858D9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1956910"/>
      </p:ext>
    </p:extLst>
  </p:cSld>
  <p:clrMapOvr>
    <a:masterClrMapping/>
  </p:clrMapOvr>
  <p:transition spd="slow">
    <p:cover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2/27/2022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8940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0" r:id="rId1"/>
    <p:sldLayoutId id="2147483791" r:id="rId2"/>
    <p:sldLayoutId id="2147483792" r:id="rId3"/>
    <p:sldLayoutId id="2147483793" r:id="rId4"/>
    <p:sldLayoutId id="2147483794" r:id="rId5"/>
    <p:sldLayoutId id="2147483795" r:id="rId6"/>
    <p:sldLayoutId id="2147483796" r:id="rId7"/>
    <p:sldLayoutId id="2147483797" r:id="rId8"/>
    <p:sldLayoutId id="214748379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716" r:id="rId15"/>
  </p:sldLayoutIdLst>
  <p:transition spd="slow">
    <p:cover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169-1194-4CE8-A77A-8F61766C9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ru-RU" dirty="0"/>
              <a:t>Проект «Лабораторный блок питания»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A245F-95E3-4F3A-B84F-B64F6DC05D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1111244"/>
          </a:xfrm>
        </p:spPr>
        <p:txBody>
          <a:bodyPr>
            <a:normAutofit/>
          </a:bodyPr>
          <a:lstStyle/>
          <a:p>
            <a:pPr algn="r"/>
            <a:r>
              <a:rPr lang="ru-RU" dirty="0"/>
              <a:t>Выполнил ученик 11 класса МОУ «Лицей №7»</a:t>
            </a:r>
          </a:p>
          <a:p>
            <a:pPr algn="r"/>
            <a:r>
              <a:rPr lang="ru-RU" dirty="0"/>
              <a:t>Радченко Родион</a:t>
            </a:r>
          </a:p>
        </p:txBody>
      </p:sp>
    </p:spTree>
    <p:extLst>
      <p:ext uri="{BB962C8B-B14F-4D97-AF65-F5344CB8AC3E}">
        <p14:creationId xmlns:p14="http://schemas.microsoft.com/office/powerpoint/2010/main" val="45411058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CA04-75BC-471C-9CAF-6B6B8C913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Экономическое обоснование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20F0E2B-6D6B-4F2E-9ED4-D29938AE7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4976619"/>
              </p:ext>
            </p:extLst>
          </p:nvPr>
        </p:nvGraphicFramePr>
        <p:xfrm>
          <a:off x="341744" y="2475345"/>
          <a:ext cx="11520000" cy="41385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000">
                  <a:extLst>
                    <a:ext uri="{9D8B030D-6E8A-4147-A177-3AD203B41FA5}">
                      <a16:colId xmlns:a16="http://schemas.microsoft.com/office/drawing/2014/main" val="1904346623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3695529797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1734380557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1245267082"/>
                    </a:ext>
                  </a:extLst>
                </a:gridCol>
              </a:tblGrid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Материалы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Цена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Кол-во единиц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Стоимость, руб.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50863721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Пластик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0,4 руб.</a:t>
                      </a:r>
                      <a:r>
                        <a:rPr lang="en-US" sz="1800" dirty="0">
                          <a:effectLst/>
                          <a:latin typeface="+mj-lt"/>
                        </a:rPr>
                        <a:t>/</a:t>
                      </a:r>
                      <a:r>
                        <a:rPr lang="ru-RU" sz="1800" dirty="0">
                          <a:effectLst/>
                          <a:latin typeface="+mj-lt"/>
                        </a:rPr>
                        <a:t>г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129 г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52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1823656763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Электроэнергия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5 руб./кВтч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2,1 кВт/ч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13,5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654479315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Многооборотистый потенциометр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113 руб.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113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3137428102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Потенциометр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12 руб.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12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876321164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  <a:latin typeface="+mj-lt"/>
                        </a:rPr>
                        <a:t>DC-DC </a:t>
                      </a:r>
                      <a:r>
                        <a:rPr lang="ru-RU" sz="1800">
                          <a:effectLst/>
                          <a:latin typeface="+mj-lt"/>
                        </a:rPr>
                        <a:t>преобразователь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127 руб.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127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3414623395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Вольтамперметр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161 руб.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161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3480127203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Маломощный </a:t>
                      </a:r>
                      <a:r>
                        <a:rPr lang="en-US" sz="1800">
                          <a:effectLst/>
                          <a:latin typeface="+mj-lt"/>
                        </a:rPr>
                        <a:t>DC-DC </a:t>
                      </a:r>
                      <a:r>
                        <a:rPr lang="ru-RU" sz="1800">
                          <a:effectLst/>
                          <a:latin typeface="+mj-lt"/>
                        </a:rPr>
                        <a:t>преобразователь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70 руб.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2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140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997650323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Кнопка включения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14 руб.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14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689114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309925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CA04-75BC-471C-9CAF-6B6B8C913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Экономическое обоснование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20F0E2B-6D6B-4F2E-9ED4-D29938AE7E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070851"/>
              </p:ext>
            </p:extLst>
          </p:nvPr>
        </p:nvGraphicFramePr>
        <p:xfrm>
          <a:off x="341744" y="2475345"/>
          <a:ext cx="11520000" cy="4138578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5040000">
                  <a:extLst>
                    <a:ext uri="{9D8B030D-6E8A-4147-A177-3AD203B41FA5}">
                      <a16:colId xmlns:a16="http://schemas.microsoft.com/office/drawing/2014/main" val="1904346623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3695529797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1734380557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1245267082"/>
                    </a:ext>
                  </a:extLst>
                </a:gridCol>
              </a:tblGrid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Материалы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Цена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Кол-во единиц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Стоимость, руб.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50863721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Термореле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78 руб.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78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1823656763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Гнездо 5,5 х 2,5 мм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15 руб.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5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75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654479315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Гнездо С8</a:t>
                      </a: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 руб.</a:t>
                      </a: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14</a:t>
                      </a: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3137428102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Блок питания 12 В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127 руб.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127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876321164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Светодиод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 руб.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3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3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3414623395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Вентиллятор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90 руб.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90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3480127203"/>
                  </a:ext>
                </a:extLst>
              </a:tr>
              <a:tr h="459842">
                <a:tc>
                  <a:txBody>
                    <a:bodyPr/>
                    <a:lstStyle/>
                    <a:p>
                      <a:pPr indent="18415"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Соединительные провода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>
                          <a:effectLst/>
                          <a:latin typeface="+mj-lt"/>
                        </a:rPr>
                        <a:t>30 руб.</a:t>
                      </a:r>
                      <a:endParaRPr lang="ru-RU" sz="180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30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extLst>
                  <a:ext uri="{0D108BD9-81ED-4DB2-BD59-A6C34878D82A}">
                    <a16:rowId xmlns:a16="http://schemas.microsoft.com/office/drawing/2014/main" val="997650323"/>
                  </a:ext>
                </a:extLst>
              </a:tr>
              <a:tr h="459842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Итог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ru-RU" sz="1800" dirty="0">
                          <a:effectLst/>
                          <a:latin typeface="+mj-lt"/>
                        </a:rPr>
                        <a:t>1049,5 руб.</a:t>
                      </a:r>
                      <a:endParaRPr lang="ru-RU" sz="1800" dirty="0">
                        <a:effectLst/>
                        <a:latin typeface="+mj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36247" marR="36247" marT="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4689114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8723678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A6B1-F89B-498C-85CC-8EB7C94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F1A32-EB5E-4BA4-8856-650986EA8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2222287"/>
            <a:ext cx="5791200" cy="441708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В ходе реализации проекта была разработана и напечатана на 3d принтере модель корпуса устройства, разработана и собрана схема лабораторного блока питания. Затраты на создание устройства получились меньше цены аналогичных моделей блоков питания.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DA9F2DA-E648-4580-9BF2-68F83DE4FA0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2117" t="10015" r="11482" b="13583"/>
          <a:stretch/>
        </p:blipFill>
        <p:spPr>
          <a:xfrm>
            <a:off x="6711181" y="2143910"/>
            <a:ext cx="4266902" cy="4266902"/>
          </a:xfrm>
        </p:spPr>
      </p:pic>
    </p:spTree>
    <p:extLst>
      <p:ext uri="{BB962C8B-B14F-4D97-AF65-F5344CB8AC3E}">
        <p14:creationId xmlns:p14="http://schemas.microsoft.com/office/powerpoint/2010/main" val="192949211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92BD0-D763-45A0-BAE7-4541D34F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Лабораторные блоки питания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DA6FC2-4E2D-4B06-9DAA-23B6691440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806" b="95278" l="10000" r="90000">
                        <a14:foregroundMark x1="14444" y1="7778" x2="34722" y2="6944"/>
                        <a14:foregroundMark x1="34722" y1="6944" x2="41528" y2="6944"/>
                        <a14:foregroundMark x1="89167" y1="25417" x2="89167" y2="37639"/>
                        <a14:foregroundMark x1="49722" y1="88056" x2="30556" y2="90833"/>
                        <a14:foregroundMark x1="28194" y1="95278" x2="31111" y2="938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02379" y="2217651"/>
            <a:ext cx="4356000" cy="4356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1022B04-01D2-45CB-BE15-761C920E72E4}"/>
              </a:ext>
            </a:extLst>
          </p:cNvPr>
          <p:cNvPicPr/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102" b="94746" l="4167" r="95167">
                        <a14:foregroundMark x1="10833" y1="34676" x2="7667" y2="13310"/>
                        <a14:foregroundMark x1="7667" y1="13310" x2="16833" y2="8056"/>
                        <a14:foregroundMark x1="16833" y1="8056" x2="21000" y2="8056"/>
                        <a14:foregroundMark x1="5833" y1="19615" x2="6500" y2="6130"/>
                        <a14:foregroundMark x1="32833" y1="8932" x2="42833" y2="7881"/>
                        <a14:foregroundMark x1="42833" y1="7881" x2="51417" y2="3204"/>
                        <a14:foregroundMark x1="52236" y1="3223" x2="61000" y2="8581"/>
                        <a14:foregroundMark x1="61000" y1="8581" x2="61000" y2="19089"/>
                        <a14:foregroundMark x1="61000" y1="19089" x2="57333" y2="28897"/>
                        <a14:foregroundMark x1="57333" y1="28897" x2="58833" y2="32399"/>
                        <a14:foregroundMark x1="62167" y1="15762" x2="85333" y2="19790"/>
                        <a14:foregroundMark x1="85333" y1="19790" x2="89333" y2="32574"/>
                        <a14:foregroundMark x1="93543" y1="71393" x2="94500" y2="80210"/>
                        <a14:foregroundMark x1="89333" y1="32574" x2="91499" y2="52539"/>
                        <a14:foregroundMark x1="94500" y1="80210" x2="84667" y2="84063"/>
                        <a14:foregroundMark x1="84667" y1="84063" x2="73833" y2="79335"/>
                        <a14:foregroundMark x1="73833" y1="79335" x2="62833" y2="78284"/>
                        <a14:foregroundMark x1="62833" y1="78284" x2="53833" y2="83538"/>
                        <a14:foregroundMark x1="53833" y1="83538" x2="58667" y2="68476"/>
                        <a14:foregroundMark x1="58667" y1="68476" x2="76667" y2="46410"/>
                        <a14:foregroundMark x1="76667" y1="46410" x2="68000" y2="28021"/>
                        <a14:foregroundMark x1="68000" y1="28021" x2="68167" y2="55342"/>
                        <a14:foregroundMark x1="68167" y1="55342" x2="71833" y2="65499"/>
                        <a14:foregroundMark x1="71833" y1="65499" x2="79667" y2="52364"/>
                        <a14:foregroundMark x1="79667" y1="52364" x2="75500" y2="41681"/>
                        <a14:foregroundMark x1="75500" y1="41681" x2="74667" y2="41156"/>
                        <a14:foregroundMark x1="60833" y1="88266" x2="50833" y2="90368"/>
                        <a14:foregroundMark x1="50833" y1="90368" x2="47167" y2="88967"/>
                        <a14:foregroundMark x1="54667" y1="95096" x2="58562" y2="93342"/>
                        <a14:foregroundMark x1="8167" y1="91944" x2="5932" y2="85614"/>
                        <a14:foregroundMark x1="53000" y1="2102" x2="53000" y2="2102"/>
                        <a14:backgroundMark x1="4000" y1="74256" x2="3833" y2="82487"/>
                        <a14:backgroundMark x1="58500" y1="96147" x2="61000" y2="96147"/>
                        <a14:backgroundMark x1="57000" y1="96322" x2="62333" y2="94921"/>
                        <a14:backgroundMark x1="69167" y1="92119" x2="80333" y2="89492"/>
                        <a14:backgroundMark x1="93333" y1="52539" x2="93333" y2="67426"/>
                        <a14:backgroundMark x1="93500" y1="64448" x2="93667" y2="69177"/>
                        <a14:backgroundMark x1="93667" y1="66025" x2="93667" y2="69877"/>
                        <a14:backgroundMark x1="93167" y1="67426" x2="95500" y2="69702"/>
                        <a14:backgroundMark x1="97833" y1="16988" x2="98667" y2="29772"/>
                        <a14:backgroundMark x1="96167" y1="16462" x2="96000" y2="35902"/>
                        <a14:backgroundMark x1="63000" y1="350" x2="57000" y2="0"/>
                        <a14:backgroundMark x1="48000" y1="350" x2="48000" y2="350"/>
                        <a14:backgroundMark x1="3833" y1="81961" x2="3833" y2="81961"/>
                        <a14:backgroundMark x1="4167" y1="82137" x2="4167" y2="82137"/>
                        <a14:backgroundMark x1="4167" y1="82662" x2="4167" y2="82662"/>
                        <a14:backgroundMark x1="4833" y1="82487" x2="4167" y2="81786"/>
                        <a14:backgroundMark x1="50167" y1="0" x2="57500" y2="175"/>
                        <a14:backgroundMark x1="67500" y1="89317" x2="68167" y2="89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570" y="2217651"/>
            <a:ext cx="4817428" cy="435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65274610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D3303-933E-4099-82F7-CDF64AF54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и задачи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3812-9C7E-489A-8E3C-002C9574F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85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/>
              <a:t>Целью данного проекта будет сборка лабораторного блока питания</a:t>
            </a:r>
          </a:p>
          <a:p>
            <a:pPr marL="0" indent="0">
              <a:buNone/>
            </a:pPr>
            <a:r>
              <a:rPr lang="ru-RU" dirty="0"/>
              <a:t>Для достижения данной цели я поставил перед собой следующие задачи: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ru-RU" dirty="0"/>
              <a:t>Подготовить необходимые материалы и компоненты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ru-RU" dirty="0"/>
              <a:t>Собрать и протестировать схему блока питания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ru-RU" dirty="0"/>
              <a:t>Смоделировать корпус устройства</a:t>
            </a:r>
          </a:p>
          <a:p>
            <a:pPr lvl="0">
              <a:buFont typeface="Arial" panose="020B0604020202020204" pitchFamily="34" charset="0"/>
              <a:buChar char="•"/>
            </a:pPr>
            <a:r>
              <a:rPr lang="ru-RU" dirty="0"/>
              <a:t>Распечатать корпус на 3d принтере и собрать его</a:t>
            </a:r>
          </a:p>
        </p:txBody>
      </p:sp>
    </p:spTree>
    <p:extLst>
      <p:ext uri="{BB962C8B-B14F-4D97-AF65-F5344CB8AC3E}">
        <p14:creationId xmlns:p14="http://schemas.microsoft.com/office/powerpoint/2010/main" val="332388686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086CD-C2CD-45E4-9CE1-A803CA45C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Использованные компоненты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EC3A21-CDBE-498F-8E02-C6554EF6F3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Блок питания 12В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A17656-5A1E-4724-8341-C252D732AE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DC-DC </a:t>
            </a:r>
            <a:r>
              <a:rPr lang="ru-RU" dirty="0"/>
              <a:t>преобразователь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4C99ACF-FAE4-41A8-B3AD-B9BA641C37C8}"/>
              </a:ext>
            </a:extLst>
          </p:cNvPr>
          <p:cNvPicPr>
            <a:picLocks noGrp="1"/>
          </p:cNvPicPr>
          <p:nvPr>
            <p:ph sz="quarter" idx="4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7" t="6449" r="4509" b="4937"/>
          <a:stretch/>
        </p:blipFill>
        <p:spPr bwMode="auto">
          <a:xfrm>
            <a:off x="6982344" y="2810812"/>
            <a:ext cx="3600000" cy="3600000"/>
          </a:xfrm>
          <a:prstGeom prst="rect">
            <a:avLst/>
          </a:prstGeom>
          <a:noFill/>
          <a:ln>
            <a:noFill/>
          </a:ln>
          <a:effectLst>
            <a:outerShdw blurRad="50800" dir="14400000">
              <a:srgbClr val="000000">
                <a:alpha val="40000"/>
              </a:srgbClr>
            </a:outerShdw>
            <a:softEdge rad="3175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11D17B79-F1F2-4FFA-AA4A-F999C324CAC8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7" t="5041" r="5041" b="6147"/>
          <a:stretch/>
        </p:blipFill>
        <p:spPr bwMode="auto">
          <a:xfrm>
            <a:off x="1609656" y="2810812"/>
            <a:ext cx="3600000" cy="3600000"/>
          </a:xfrm>
          <a:prstGeom prst="rect">
            <a:avLst/>
          </a:prstGeom>
          <a:noFill/>
          <a:ln>
            <a:noFill/>
          </a:ln>
          <a:effectLst>
            <a:outerShdw blurRad="50800" dir="14400000">
              <a:srgbClr val="000000">
                <a:alpha val="40000"/>
              </a:srgbClr>
            </a:outerShdw>
            <a:softEdge rad="3175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78601606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AF184-AF5C-4704-9BFD-4B9AD4FE8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Использованные компоненты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FFF78E-876C-4673-9F34-FA478C67C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10567270" cy="576262"/>
          </a:xfrm>
        </p:spPr>
        <p:txBody>
          <a:bodyPr/>
          <a:lstStyle/>
          <a:p>
            <a:r>
              <a:rPr lang="ru-RU" dirty="0"/>
              <a:t>Потенциометры</a:t>
            </a:r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A930D76A-15EF-4832-8001-F3F3D75E643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609656" y="2810812"/>
            <a:ext cx="3600000" cy="3600000"/>
          </a:xfrm>
          <a:effectLst>
            <a:outerShdw blurRad="50800" dir="14400000">
              <a:srgbClr val="000000">
                <a:alpha val="40000"/>
              </a:srgbClr>
            </a:outerShdw>
            <a:softEdge rad="31750"/>
          </a:effectLst>
        </p:spPr>
      </p:pic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8CE1AD13-B4B0-47E8-BFE7-8F68FD9DAE1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984706" y="2810812"/>
            <a:ext cx="3600000" cy="3600000"/>
          </a:xfrm>
          <a:effectLst>
            <a:outerShdw blurRad="50800" dir="14400000">
              <a:srgbClr val="000000">
                <a:alpha val="40000"/>
              </a:srgbClr>
            </a:outerShd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3869759569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6566E-FDF5-42E7-ADA2-7AE2B8681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Использованные компоненты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2720B5-EF21-447D-9455-D8DE1E1A1E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Вольтамперметр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5FC669-EDAB-4D78-B0A9-374B8DD30F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DC-DC </a:t>
            </a:r>
            <a:r>
              <a:rPr lang="ru-RU" dirty="0"/>
              <a:t>преобразователь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2A6590-E2BB-433E-8AD3-395365C80D19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55" t="15168" r="17351" b="16975"/>
          <a:stretch/>
        </p:blipFill>
        <p:spPr bwMode="auto">
          <a:xfrm>
            <a:off x="6984706" y="2810812"/>
            <a:ext cx="3600000" cy="3600000"/>
          </a:xfrm>
          <a:prstGeom prst="rect">
            <a:avLst/>
          </a:prstGeom>
          <a:noFill/>
          <a:ln>
            <a:noFill/>
          </a:ln>
          <a:effectLst>
            <a:outerShdw blurRad="50800" dir="14400000">
              <a:srgbClr val="000000">
                <a:alpha val="40000"/>
              </a:srgbClr>
            </a:outerShdw>
            <a:softEdge rad="3175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721DE1B-5409-4EF7-A876-2A92B1A570CC}"/>
              </a:ext>
            </a:extLst>
          </p:cNvPr>
          <p:cNvPicPr>
            <a:picLocks noGrp="1"/>
          </p:cNvPicPr>
          <p:nvPr>
            <p:ph sz="quarter" idx="4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14" t="13486" r="16262" b="20193"/>
          <a:stretch/>
        </p:blipFill>
        <p:spPr bwMode="auto">
          <a:xfrm>
            <a:off x="1607294" y="2810812"/>
            <a:ext cx="3600000" cy="3600000"/>
          </a:xfrm>
          <a:prstGeom prst="rect">
            <a:avLst/>
          </a:prstGeom>
          <a:noFill/>
          <a:ln>
            <a:noFill/>
          </a:ln>
          <a:effectLst>
            <a:outerShdw blurRad="50800" dir="14400000">
              <a:srgbClr val="000000">
                <a:alpha val="40000"/>
              </a:srgbClr>
            </a:outerShdw>
            <a:softEdge rad="31750"/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74267462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15A49-87D2-4683-A4BC-B95B65178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ru-RU" dirty="0"/>
              <a:t>Использованные компоненты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8FD4FD-EF0C-4750-9CC6-CF685F5A28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Вентиллятор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CCBB21-F978-4F98-8391-ED8ACECE71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dirty="0"/>
              <a:t>Термореле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A0F3C9E-3510-43E7-967E-CDBF98E275B4}"/>
              </a:ext>
            </a:extLst>
          </p:cNvPr>
          <p:cNvPicPr>
            <a:picLocks noGrp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9656" y="2810812"/>
            <a:ext cx="3600000" cy="3600000"/>
          </a:xfrm>
          <a:prstGeom prst="rect">
            <a:avLst/>
          </a:prstGeom>
          <a:noFill/>
          <a:ln>
            <a:noFill/>
          </a:ln>
          <a:effectLst>
            <a:outerShdw blurRad="50800" dir="14400000">
              <a:srgbClr val="000000">
                <a:alpha val="40000"/>
              </a:srgbClr>
            </a:outerShdw>
            <a:softEdge rad="31750"/>
          </a:effectLst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66CDD4C-F53E-4FE2-8D01-C3AF65C67EE8}"/>
              </a:ext>
            </a:extLst>
          </p:cNvPr>
          <p:cNvPicPr>
            <a:picLocks noGrp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344" y="2810812"/>
            <a:ext cx="3600000" cy="3600000"/>
          </a:xfrm>
          <a:prstGeom prst="rect">
            <a:avLst/>
          </a:prstGeom>
          <a:noFill/>
          <a:ln>
            <a:noFill/>
          </a:ln>
          <a:effectLst>
            <a:outerShdw blurRad="50800" dir="14400000">
              <a:srgbClr val="000000">
                <a:alpha val="40000"/>
              </a:srgbClr>
            </a:outerShdw>
            <a:softEdge rad="31750"/>
          </a:effectLst>
        </p:spPr>
      </p:pic>
    </p:spTree>
    <p:extLst>
      <p:ext uri="{BB962C8B-B14F-4D97-AF65-F5344CB8AC3E}">
        <p14:creationId xmlns:p14="http://schemas.microsoft.com/office/powerpoint/2010/main" val="890098881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2AC0-4CD4-43D8-BFC6-17024C3E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ru-RU" sz="4400" dirty="0"/>
              <a:t>Модель корпуса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48CBD4C-50FB-4F04-BBCE-5D1C6962B3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4151174"/>
          </a:xfrm>
        </p:spPr>
        <p:txBody>
          <a:bodyPr>
            <a:normAutofit/>
          </a:bodyPr>
          <a:lstStyle/>
          <a:p>
            <a:r>
              <a:rPr lang="ru-RU" sz="2400" dirty="0"/>
              <a:t>К модели были выдвинуты следующие требования: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400" dirty="0"/>
              <a:t>Прочность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400" dirty="0"/>
              <a:t>Простота сборки и установки компонентов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ru-RU" sz="2400" dirty="0"/>
              <a:t>Приятный внешний вид</a:t>
            </a:r>
          </a:p>
        </p:txBody>
      </p:sp>
      <p:pic>
        <p:nvPicPr>
          <p:cNvPr id="16" name="video_1">
            <a:hlinkClick r:id="" action="ppaction://media"/>
            <a:extLst>
              <a:ext uri="{FF2B5EF4-FFF2-40B4-BE49-F238E27FC236}">
                <a16:creationId xmlns:a16="http://schemas.microsoft.com/office/drawing/2014/main" id="{AA89AC1C-A9EF-404E-85B4-9A0CCC8D388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53144" y="803140"/>
            <a:ext cx="5414962" cy="541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45358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1630-00E4-4E86-B6DF-40C7CE8D0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pPr algn="ctr"/>
            <a:r>
              <a:rPr lang="en-US" sz="4400" dirty="0"/>
              <a:t>3d </a:t>
            </a:r>
            <a:r>
              <a:rPr lang="ru-RU" sz="4400" dirty="0"/>
              <a:t>Печать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E0D3229-4927-4AB6-80AA-29A193020E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0178" y="721519"/>
            <a:ext cx="5414962" cy="5414962"/>
          </a:xfrm>
          <a:effectLst>
            <a:outerShdw blurRad="50800" dir="14400000">
              <a:srgbClr val="000000">
                <a:alpha val="40000"/>
              </a:srgbClr>
            </a:outerShdw>
            <a:softEdge rad="31750"/>
          </a:effec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582F7A6-AFC9-461B-9D40-6F6B6395E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3d </a:t>
            </a:r>
            <a:r>
              <a:rPr lang="ru-RU" sz="2800" dirty="0"/>
              <a:t>принтер </a:t>
            </a:r>
            <a:r>
              <a:rPr lang="en-US" sz="2800" dirty="0"/>
              <a:t>Anycubic Kossel Linear Plus</a:t>
            </a:r>
            <a:endParaRPr lang="ru-RU" sz="2800" dirty="0"/>
          </a:p>
        </p:txBody>
      </p:sp>
    </p:spTree>
    <p:extLst>
      <p:ext uri="{BB962C8B-B14F-4D97-AF65-F5344CB8AC3E}">
        <p14:creationId xmlns:p14="http://schemas.microsoft.com/office/powerpoint/2010/main" val="1838046641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ustom 4">
      <a:majorFont>
        <a:latin typeface="Eternal UI"/>
        <a:ea typeface=""/>
        <a:cs typeface=""/>
      </a:majorFont>
      <a:minorFont>
        <a:latin typeface="Eternal UI"/>
        <a:ea typeface=""/>
        <a:cs typeface="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8202</TotalTime>
  <Words>283</Words>
  <Application>Microsoft Office PowerPoint</Application>
  <PresentationFormat>Widescreen</PresentationFormat>
  <Paragraphs>103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Eternal UI</vt:lpstr>
      <vt:lpstr>Arial</vt:lpstr>
      <vt:lpstr>Calibri</vt:lpstr>
      <vt:lpstr>Wingdings 2</vt:lpstr>
      <vt:lpstr>Quotable</vt:lpstr>
      <vt:lpstr>Проект «Лабораторный блок питания»</vt:lpstr>
      <vt:lpstr>Лабораторные блоки питания</vt:lpstr>
      <vt:lpstr>Цель и задачи проекта</vt:lpstr>
      <vt:lpstr>Использованные компоненты</vt:lpstr>
      <vt:lpstr>Использованные компоненты</vt:lpstr>
      <vt:lpstr>Использованные компоненты</vt:lpstr>
      <vt:lpstr>Использованные компоненты</vt:lpstr>
      <vt:lpstr>Модель корпуса</vt:lpstr>
      <vt:lpstr>3d Печать</vt:lpstr>
      <vt:lpstr>Экономическое обоснование</vt:lpstr>
      <vt:lpstr>Экономическое обоснование</vt:lpstr>
      <vt:lpstr>Итоги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Родион Радченко</dc:creator>
  <cp:lastModifiedBy>Родион Радченко</cp:lastModifiedBy>
  <cp:revision>58</cp:revision>
  <dcterms:created xsi:type="dcterms:W3CDTF">2021-02-09T16:03:38Z</dcterms:created>
  <dcterms:modified xsi:type="dcterms:W3CDTF">2022-02-27T20:55:01Z</dcterms:modified>
</cp:coreProperties>
</file>

<file path=docProps/thumbnail.jpeg>
</file>